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61" r:id="rId1"/>
    <p:sldMasterId id="2147483762" r:id="rId2"/>
  </p:sldMasterIdLst>
  <p:notesMasterIdLst>
    <p:notesMasterId r:id="rId39"/>
  </p:notesMasterIdLst>
  <p:sldIdLst>
    <p:sldId id="256" r:id="rId3"/>
    <p:sldId id="269" r:id="rId4"/>
    <p:sldId id="286" r:id="rId5"/>
    <p:sldId id="287" r:id="rId6"/>
    <p:sldId id="285" r:id="rId7"/>
    <p:sldId id="307" r:id="rId8"/>
    <p:sldId id="318" r:id="rId9"/>
    <p:sldId id="319" r:id="rId10"/>
    <p:sldId id="320" r:id="rId11"/>
    <p:sldId id="322" r:id="rId12"/>
    <p:sldId id="308" r:id="rId13"/>
    <p:sldId id="257" r:id="rId14"/>
    <p:sldId id="258" r:id="rId15"/>
    <p:sldId id="327" r:id="rId16"/>
    <p:sldId id="330" r:id="rId17"/>
    <p:sldId id="329" r:id="rId18"/>
    <p:sldId id="331" r:id="rId19"/>
    <p:sldId id="357" r:id="rId20"/>
    <p:sldId id="355" r:id="rId21"/>
    <p:sldId id="356" r:id="rId22"/>
    <p:sldId id="358" r:id="rId23"/>
    <p:sldId id="359" r:id="rId24"/>
    <p:sldId id="360" r:id="rId25"/>
    <p:sldId id="361" r:id="rId26"/>
    <p:sldId id="362" r:id="rId27"/>
    <p:sldId id="363" r:id="rId28"/>
    <p:sldId id="332" r:id="rId29"/>
    <p:sldId id="333" r:id="rId30"/>
    <p:sldId id="334" r:id="rId31"/>
    <p:sldId id="335" r:id="rId32"/>
    <p:sldId id="337" r:id="rId33"/>
    <p:sldId id="339" r:id="rId34"/>
    <p:sldId id="364" r:id="rId35"/>
    <p:sldId id="365" r:id="rId36"/>
    <p:sldId id="366" r:id="rId37"/>
    <p:sldId id="326" r:id="rId38"/>
  </p:sldIdLst>
  <p:sldSz cx="9144000" cy="5143500" type="screen16x9"/>
  <p:notesSz cx="6858000" cy="9144000"/>
  <p:embeddedFontLst>
    <p:embeddedFont>
      <p:font typeface="Amatic SC" pitchFamily="2" charset="-79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  <p:embeddedFont>
      <p:font typeface="Roboto Thin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779ABE-64AA-4739-9844-CF8E14EA9769}">
  <a:tblStyle styleId="{56779ABE-64AA-4739-9844-CF8E14EA97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95"/>
    <p:restoredTop sz="94655"/>
  </p:normalViewPr>
  <p:slideViewPr>
    <p:cSldViewPr snapToGrid="0">
      <p:cViewPr varScale="1">
        <p:scale>
          <a:sx n="125" d="100"/>
          <a:sy n="125" d="100"/>
        </p:scale>
        <p:origin x="1216" y="168"/>
      </p:cViewPr>
      <p:guideLst>
        <p:guide orient="horz" pos="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4069e4b74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4" name="Google Shape;2034;g4069e4b74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g4069e4b74a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1540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34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55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996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389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89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b905c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62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4069e4b74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2" name="Google Shape;2042;g4069e4b74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g4069e4b74a_2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4449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27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itchboard.tech/checkpoint/ec36bb3ebdf024197283d70ebcad853b" TargetMode="External"/><Relationship Id="rId2" Type="http://schemas.openxmlformats.org/officeDocument/2006/relationships/hyperlink" Target="https://www.switchboard.tech/home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switchboard.tech/checkpoint/547cec5b2e61a344df959c2368226d39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join" TargetMode="External"/><Relationship Id="rId2" Type="http://schemas.openxmlformats.org/officeDocument/2006/relationships/hyperlink" Target="https://developers.giphy.com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evelopers.giphy.com/dashboard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greg/Dropbox/git/FullStack-Lesson-Plans/01-Class-Content/06-ajax/01-Activities/01-CustomerObject/Unsolved/" TargetMode="Externa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.google.com/webstore/detail/json-formatter/bcjindcccaagfpapjjmafapmmgkkhgoa/related?hl=en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yt-mongo-scraper.herokuapp.com/api/headlines" TargetMode="External"/><Relationship Id="rId2" Type="http://schemas.openxmlformats.org/officeDocument/2006/relationships/hyperlink" Target="http://nyt-mongo-scraper.herokuapp.com/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?gws_rd=ssl#q=weather+new+brunswick" TargetMode="External"/><Relationship Id="rId2" Type="http://schemas.openxmlformats.org/officeDocument/2006/relationships/hyperlink" Target="https://www.airbnb.com/s?s_tag=_s84SXqA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jquery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plusplus.com/face-detection/" TargetMode="External"/><Relationship Id="rId2" Type="http://schemas.openxmlformats.org/officeDocument/2006/relationships/hyperlink" Target="https://rapidapi.com/divad12/api/numbers-1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rapidapi.com/" TargetMode="Externa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dbapi.com/?t=Space+Jam&amp;apikey=trilogy" TargetMode="External"/><Relationship Id="rId2" Type="http://schemas.openxmlformats.org/officeDocument/2006/relationships/hyperlink" Target="http://www.omdbapi.com/" TargetMode="Externa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dbapi.com/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dbapi.com/" TargetMode="External"/><Relationship Id="rId2" Type="http://schemas.openxmlformats.org/officeDocument/2006/relationships/hyperlink" Target="http://www.omdbapi.com/?t=Forrest+Gump&amp;y=&amp;plot=short&amp;apikey=trilogy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omdbapi.com/?s=Matrix&amp;y=&amp;plot=short&amp;apikey=trilogy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5.1</a:t>
            </a:r>
            <a:endParaRPr/>
          </a:p>
        </p:txBody>
      </p:sp>
      <p:sp>
        <p:nvSpPr>
          <p:cNvPr id="2038" name="Google Shape;2038;p117"/>
          <p:cNvSpPr txBox="1">
            <a:spLocks noGrp="1"/>
          </p:cNvSpPr>
          <p:nvPr>
            <p:ph type="title" idx="2"/>
          </p:nvPr>
        </p:nvSpPr>
        <p:spPr>
          <a:xfrm>
            <a:off x="94736" y="8001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AJAX</a:t>
            </a:r>
            <a:br>
              <a:rPr lang="en" dirty="0"/>
            </a:br>
            <a:r>
              <a:rPr lang="en" dirty="0"/>
              <a:t>Asynchronous</a:t>
            </a:r>
            <a:br>
              <a:rPr lang="en" dirty="0"/>
            </a:br>
            <a:r>
              <a:rPr lang="en" dirty="0"/>
              <a:t>JavaScript</a:t>
            </a:r>
            <a:br>
              <a:rPr lang="en" dirty="0"/>
            </a:br>
            <a:r>
              <a:rPr lang="en" dirty="0"/>
              <a:t>And</a:t>
            </a:r>
            <a:br>
              <a:rPr lang="en" dirty="0"/>
            </a:br>
            <a:r>
              <a:rPr lang="en" dirty="0"/>
              <a:t>XML</a:t>
            </a:r>
            <a:endParaRPr dirty="0"/>
          </a:p>
        </p:txBody>
      </p:sp>
      <p:sp>
        <p:nvSpPr>
          <p:cNvPr id="2039" name="Google Shape;2039;p1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0BB-C8E3-744D-8BDF-0B617C7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the Checkpoint - 10 Minutes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FEFE3A-DD44-2E47-A79F-A5080D6C6B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FF83-66EA-174D-93F7-97576688A36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31520"/>
            <a:ext cx="9144000" cy="4174930"/>
          </a:xfrm>
        </p:spPr>
        <p:txBody>
          <a:bodyPr/>
          <a:lstStyle/>
          <a:p>
            <a:pPr marL="139700" indent="0">
              <a:buNone/>
            </a:pPr>
            <a:r>
              <a:rPr lang="en-US" dirty="0">
                <a:hlinkClick r:id="rId2"/>
              </a:rPr>
              <a:t>https://www.switchboard.tech/home</a:t>
            </a:r>
            <a:endParaRPr lang="en-US" dirty="0">
              <a:hlinkClick r:id="rId3"/>
            </a:endParaRPr>
          </a:p>
          <a:p>
            <a:pPr marL="139700" indent="0">
              <a:buNone/>
            </a:pPr>
            <a:endParaRPr lang="en-US" dirty="0">
              <a:hlinkClick r:id="rId3"/>
            </a:endParaRPr>
          </a:p>
          <a:p>
            <a:pPr marL="139700" indent="0">
              <a:buNone/>
            </a:pPr>
            <a:r>
              <a:rPr lang="en-US" dirty="0">
                <a:hlinkClick r:id="rId4"/>
              </a:rPr>
              <a:t>https://www.switchboard.tech/checkpoint/547cec5b2e61a344df959c2368226d39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YOU ARE </a:t>
            </a:r>
            <a:r>
              <a:rPr lang="en-US" b="1" i="1" u="sng" dirty="0"/>
              <a:t>TESTING US</a:t>
            </a:r>
            <a:r>
              <a:rPr lang="en-US" dirty="0"/>
              <a:t> WITH WHETHER WE TAUGHT YOU WELL</a:t>
            </a:r>
          </a:p>
          <a:p>
            <a:endParaRPr lang="en-US" dirty="0"/>
          </a:p>
          <a:p>
            <a:pPr lvl="1"/>
            <a:r>
              <a:rPr lang="en-US" dirty="0"/>
              <a:t>Once you select your name, it will take you to the Checkpoint</a:t>
            </a:r>
          </a:p>
          <a:p>
            <a:pPr lvl="1"/>
            <a:r>
              <a:rPr lang="en-US" dirty="0"/>
              <a:t>Checkpoints must be completed in class, </a:t>
            </a:r>
          </a:p>
          <a:p>
            <a:pPr lvl="1"/>
            <a:r>
              <a:rPr lang="en-US" b="1" dirty="0"/>
              <a:t>not at home</a:t>
            </a:r>
            <a:r>
              <a:rPr lang="en-US" dirty="0"/>
              <a:t>, to ensure we will be able to effectively find and help struggling students</a:t>
            </a:r>
          </a:p>
          <a:p>
            <a:pPr lvl="1"/>
            <a:r>
              <a:rPr lang="en-US" dirty="0"/>
              <a:t>DON’T LOOK UP ANSWERS</a:t>
            </a:r>
          </a:p>
          <a:p>
            <a:pPr lvl="1"/>
            <a:r>
              <a:rPr lang="en-US" dirty="0"/>
              <a:t>We do not use grades from CHECKPOINTS toward graduation requirements. </a:t>
            </a:r>
          </a:p>
          <a:p>
            <a:pPr lvl="1"/>
            <a:r>
              <a:rPr lang="en-US" dirty="0"/>
              <a:t>SO DON’T WORRY ABOUT FEELING LIKE YOU DON’T UNDERSTAND SOMETHING</a:t>
            </a:r>
          </a:p>
          <a:p>
            <a:pPr lvl="1"/>
            <a:r>
              <a:rPr lang="en-US" dirty="0"/>
              <a:t>It is safe to FAIL, where such failure is VISIBLE. </a:t>
            </a:r>
          </a:p>
          <a:p>
            <a:pPr lvl="1"/>
            <a:r>
              <a:rPr lang="en-US" dirty="0"/>
              <a:t>Yuri will have the results of the Checkpoint within an hour of its completion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94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72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Today’s Plan (7:00 – 7:05, 5 mins)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6" name="Google Shape;2046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118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8" name="Google Shape;2048;p118"/>
          <p:cNvGrpSpPr/>
          <p:nvPr/>
        </p:nvGrpSpPr>
        <p:grpSpPr>
          <a:xfrm>
            <a:off x="457200" y="1226413"/>
            <a:ext cx="776889" cy="621300"/>
            <a:chOff x="457200" y="1378813"/>
            <a:chExt cx="776889" cy="621300"/>
          </a:xfrm>
        </p:grpSpPr>
        <p:sp>
          <p:nvSpPr>
            <p:cNvPr id="2049" name="Google Shape;2049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0" name="Google Shape;2050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1" name="Google Shape;2051;p118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2052" name="Google Shape;2052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3" name="Google Shape;2053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118"/>
          <p:cNvGrpSpPr/>
          <p:nvPr/>
        </p:nvGrpSpPr>
        <p:grpSpPr>
          <a:xfrm>
            <a:off x="457200" y="2921450"/>
            <a:ext cx="776889" cy="621300"/>
            <a:chOff x="457200" y="1378813"/>
            <a:chExt cx="776889" cy="621300"/>
          </a:xfrm>
        </p:grpSpPr>
        <p:sp>
          <p:nvSpPr>
            <p:cNvPr id="2055" name="Google Shape;2055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6" name="Google Shape;2056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7" name="Google Shape;2057;p118"/>
          <p:cNvSpPr txBox="1">
            <a:spLocks noGrp="1"/>
          </p:cNvSpPr>
          <p:nvPr>
            <p:ph type="subTitle" idx="1"/>
          </p:nvPr>
        </p:nvSpPr>
        <p:spPr>
          <a:xfrm>
            <a:off x="-12300" y="1245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/>
              <a:t>To introduce the concept and utility of APIs and JSON in web applications</a:t>
            </a:r>
          </a:p>
        </p:txBody>
      </p:sp>
      <p:sp>
        <p:nvSpPr>
          <p:cNvPr id="2058" name="Google Shape;2058;p118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8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118"/>
          <p:cNvSpPr txBox="1">
            <a:spLocks noGrp="1"/>
          </p:cNvSpPr>
          <p:nvPr>
            <p:ph type="subTitle" idx="2"/>
          </p:nvPr>
        </p:nvSpPr>
        <p:spPr>
          <a:xfrm>
            <a:off x="-12300" y="2081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sz="1600" dirty="0"/>
              <a:t>To be exposed to a variety of APIs and the process for building endpoint URLs to utilize them</a:t>
            </a:r>
          </a:p>
        </p:txBody>
      </p:sp>
      <p:sp>
        <p:nvSpPr>
          <p:cNvPr id="2061" name="Google Shape;2061;p118"/>
          <p:cNvSpPr txBox="1">
            <a:spLocks noGrp="1"/>
          </p:cNvSpPr>
          <p:nvPr>
            <p:ph type="subTitle" idx="3"/>
          </p:nvPr>
        </p:nvSpPr>
        <p:spPr>
          <a:xfrm>
            <a:off x="0" y="2923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139700" indent="0">
              <a:buNone/>
            </a:pPr>
            <a:r>
              <a:rPr lang="en-US" sz="1600" dirty="0"/>
              <a:t>To work with the </a:t>
            </a:r>
            <a:r>
              <a:rPr lang="en-US" sz="1600" dirty="0" err="1"/>
              <a:t>OMDb</a:t>
            </a:r>
            <a:r>
              <a:rPr lang="en-US" sz="1600" dirty="0"/>
              <a:t> and </a:t>
            </a:r>
            <a:r>
              <a:rPr lang="en-US" sz="1600" dirty="0" err="1"/>
              <a:t>Giphy</a:t>
            </a:r>
            <a:r>
              <a:rPr lang="en-US" sz="1600" dirty="0"/>
              <a:t> APIs to build data-rich applications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Get Some </a:t>
            </a:r>
            <a:br>
              <a:rPr lang="en" dirty="0"/>
            </a:br>
            <a:r>
              <a:rPr lang="en" dirty="0"/>
              <a:t>API Accounts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Flipper (7:05 – 7:15, 10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 Account at GIPHY.COM</a:t>
            </a:r>
            <a:br>
              <a:rPr lang="en-US" dirty="0"/>
            </a:br>
            <a:endParaRPr lang="en-US" dirty="0"/>
          </a:p>
          <a:p>
            <a:r>
              <a:rPr lang="en-US" u="sng" dirty="0">
                <a:hlinkClick r:id="rId3"/>
              </a:rPr>
              <a:t>https://giphy.com/join</a:t>
            </a:r>
            <a:endParaRPr lang="en-US" u="sng" dirty="0"/>
          </a:p>
          <a:p>
            <a:endParaRPr lang="en-US" u="sng" dirty="0"/>
          </a:p>
          <a:p>
            <a:r>
              <a:rPr lang="en-US" u="sng" dirty="0"/>
              <a:t>Create a API Key ag GIPHY.COM</a:t>
            </a:r>
            <a:br>
              <a:rPr lang="en-US" dirty="0"/>
            </a:br>
            <a:endParaRPr lang="en-US" dirty="0"/>
          </a:p>
          <a:p>
            <a:r>
              <a:rPr lang="en-US" u="sng" dirty="0">
                <a:hlinkClick r:id="rId4"/>
              </a:rPr>
              <a:t>https://developers.giphy.com/dashboard/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SUIbPY5WOkS129iFcHI9ARlS1MMYJtZm</a:t>
            </a:r>
          </a:p>
        </p:txBody>
      </p:sp>
    </p:spTree>
    <p:extLst>
      <p:ext uri="{BB962C8B-B14F-4D97-AF65-F5344CB8AC3E}">
        <p14:creationId xmlns:p14="http://schemas.microsoft.com/office/powerpoint/2010/main" val="298923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50" y="1680261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CustomerObject</a:t>
            </a:r>
            <a:r>
              <a:rPr lang="en" dirty="0"/>
              <a:t> Parsing</a:t>
            </a:r>
            <a:br>
              <a:rPr lang="en" dirty="0"/>
            </a:br>
            <a:r>
              <a:rPr lang="en" dirty="0"/>
              <a:t>And</a:t>
            </a:r>
            <a:br>
              <a:rPr lang="en" dirty="0"/>
            </a:br>
            <a:r>
              <a:rPr lang="en" dirty="0"/>
              <a:t>JSON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CustomerObject</a:t>
            </a:r>
            <a:r>
              <a:rPr lang="en-US" dirty="0"/>
              <a:t> Parsing (7:15 – 7:20, 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b="1" dirty="0"/>
              <a:t>Folder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01-CustomerObject/Unsolved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Instructions</a:t>
            </a:r>
            <a:endParaRPr lang="en-US" dirty="0"/>
          </a:p>
          <a:p>
            <a:pPr lvl="1"/>
            <a:r>
              <a:rPr lang="en-US" dirty="0"/>
              <a:t>Using the instructions shown in the comments, create </a:t>
            </a:r>
            <a:r>
              <a:rPr lang="en-US" dirty="0" err="1"/>
              <a:t>console.log</a:t>
            </a:r>
            <a:r>
              <a:rPr lang="en-US" dirty="0"/>
              <a:t> statements that parse out the requested information.</a:t>
            </a:r>
          </a:p>
          <a:p>
            <a:pPr lvl="1"/>
            <a:r>
              <a:rPr lang="en-US" dirty="0"/>
              <a:t>Help those around you if you finish early.</a:t>
            </a:r>
          </a:p>
        </p:txBody>
      </p:sp>
    </p:spTree>
    <p:extLst>
      <p:ext uri="{BB962C8B-B14F-4D97-AF65-F5344CB8AC3E}">
        <p14:creationId xmlns:p14="http://schemas.microsoft.com/office/powerpoint/2010/main" val="16330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CustomerObject</a:t>
            </a:r>
            <a:r>
              <a:rPr lang="en-US" dirty="0"/>
              <a:t> Parsing (7:20 – 7:25, 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4893673" cy="4187993"/>
          </a:xfrm>
        </p:spPr>
        <p:txBody>
          <a:bodyPr/>
          <a:lstStyle/>
          <a:p>
            <a:r>
              <a:rPr lang="en-US" dirty="0"/>
              <a:t>Why did </a:t>
            </a:r>
            <a:r>
              <a:rPr lang="en-US" dirty="0" err="1"/>
              <a:t>phoneNumber</a:t>
            </a:r>
            <a:r>
              <a:rPr lang="en-US" dirty="0"/>
              <a:t> required an index parameter but first and last name did not.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Working with JavaScript Objects like this is incredibly important in web development as we will use them to transmit data repeatedly.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7184F-1380-B54D-83B5-3FDF1D73F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23" y="718456"/>
            <a:ext cx="4237502" cy="44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50" y="1721082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JSON</a:t>
            </a:r>
            <a:br>
              <a:rPr lang="en" dirty="0"/>
            </a:br>
            <a:r>
              <a:rPr lang="en" dirty="0"/>
              <a:t>And</a:t>
            </a:r>
            <a:br>
              <a:rPr lang="en" dirty="0"/>
            </a:br>
            <a:r>
              <a:rPr lang="en" dirty="0"/>
              <a:t>APIs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07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C86C-A05B-F84D-BBB5-A6408543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JSON Formatter (7:25 – 7:30, 5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E51B5-E865-9741-8298-293F3DD69E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JavaScript Object Notation – in the browser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5AB95-EDCD-A244-8ECF-8333AC10350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2A44C-20EE-D74C-B6B8-D61B9703B66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https://chrome.google.com/webstore/detail/json-formatter/bcjindcccaagfpapjjmafapmmgkkhgoa/related?hl=en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Install the Chrome extension.</a:t>
            </a:r>
          </a:p>
          <a:p>
            <a:endParaRPr lang="en-US" dirty="0"/>
          </a:p>
          <a:p>
            <a:r>
              <a:rPr lang="en-US" dirty="0"/>
              <a:t>This will format JSON in the browser.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2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PreClass</a:t>
            </a:r>
            <a:r>
              <a:rPr lang="en" dirty="0"/>
              <a:t> Drill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265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75D5-0E9A-494C-8384-A57B4BB9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NYT Scraper (7:35 – 7:45, 10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6F567-60A0-7F4D-9725-B89BEDD44A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Scraper “scrapes” data from a web page</a:t>
            </a:r>
          </a:p>
          <a:p>
            <a:r>
              <a:rPr lang="en-US" dirty="0"/>
              <a:t>An “API” Is an Application Programming Interface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161615-47EC-DF44-9B5A-C59A9E0AB56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06138-04AA-FA48-9AF9-1642AE1131CA}"/>
              </a:ext>
            </a:extLst>
          </p:cNvPr>
          <p:cNvSpPr txBox="1"/>
          <p:nvPr/>
        </p:nvSpPr>
        <p:spPr>
          <a:xfrm>
            <a:off x="179615" y="1592036"/>
            <a:ext cx="82459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NYT Scraper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http://nyt-mongo-scraper.herokuapp.com/</a:t>
            </a:r>
            <a:r>
              <a:rPr lang="en-US" dirty="0"/>
              <a:t> (Slacked out)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application's Scrape New Articles! button retrieves new articles from the New York Times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loads them onto the page.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article loaded onto the page has a "Save" button. </a:t>
            </a:r>
          </a:p>
          <a:p>
            <a:endParaRPr lang="en-US" dirty="0"/>
          </a:p>
          <a:p>
            <a:r>
              <a:rPr lang="en-US" b="1" dirty="0"/>
              <a:t>NYT Scraper API</a:t>
            </a:r>
            <a:r>
              <a:rPr lang="en-US" dirty="0"/>
              <a:t>:  </a:t>
            </a:r>
            <a:r>
              <a:rPr lang="en-US" dirty="0">
                <a:hlinkClick r:id="rId3"/>
              </a:rPr>
              <a:t>http://nyt-mongo-scraper.herokuapp.com/api/headlines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”Beneath the hood" the application is storing each headline as an entry in a JavaScript Object.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like with the </a:t>
            </a:r>
            <a:r>
              <a:rPr lang="en-US" dirty="0" err="1"/>
              <a:t>CustomerObject</a:t>
            </a:r>
            <a:r>
              <a:rPr lang="en-US" dirty="0"/>
              <a:t> example,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JavaScript is holding a mix of various data types to store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Such as the article's id, headline, summary, date, and whether it is saved or not.</a:t>
            </a:r>
          </a:p>
          <a:p>
            <a:endParaRPr lang="en-US" dirty="0"/>
          </a:p>
          <a:p>
            <a:r>
              <a:rPr lang="en-US" dirty="0"/>
              <a:t>This approach of using JavaScript Objects as a data transmission method is a very common one.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E3634-8E88-C540-952D-4588092E9638}"/>
              </a:ext>
            </a:extLst>
          </p:cNvPr>
          <p:cNvSpPr txBox="1"/>
          <p:nvPr/>
        </p:nvSpPr>
        <p:spPr>
          <a:xfrm>
            <a:off x="3494314" y="266972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`</a:t>
            </a:r>
          </a:p>
        </p:txBody>
      </p:sp>
    </p:spTree>
    <p:extLst>
      <p:ext uri="{BB962C8B-B14F-4D97-AF65-F5344CB8AC3E}">
        <p14:creationId xmlns:p14="http://schemas.microsoft.com/office/powerpoint/2010/main" val="3679494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C0D6-83B6-3C41-AC41-B8C1B2D8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NYT Scraper (7:45 – 7:50, 5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444BD-BEA0-3A43-B18E-C7832D0971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Now You Do It…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A69B95C-003A-C041-80FC-27419B08C70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4E247-F8D5-7047-BB0B-B055028956B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Take a few minutes to look at the NYT Scraper Application </a:t>
            </a:r>
          </a:p>
          <a:p>
            <a:pPr lvl="1"/>
            <a:r>
              <a:rPr lang="en-US" dirty="0"/>
              <a:t>and the headlines API endpoint.</a:t>
            </a:r>
          </a:p>
          <a:p>
            <a:pPr lvl="1"/>
            <a:endParaRPr lang="en-US" dirty="0"/>
          </a:p>
          <a:p>
            <a:r>
              <a:rPr lang="en-US" dirty="0"/>
              <a:t>Ask questions about this. </a:t>
            </a:r>
          </a:p>
          <a:p>
            <a:endParaRPr lang="en-US" dirty="0"/>
          </a:p>
          <a:p>
            <a:r>
              <a:rPr lang="en-US" dirty="0"/>
              <a:t>One or two students explain conceptually how the application works.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7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F570-143F-E842-82A2-04AEAB2BF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Research (7:50 – 8:00, 10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DE30-40FF-7D41-B9CD-1FB1CA66B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Learning Together…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E607F0-4CA6-9741-82EB-62D30770D40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26B38-1B0F-8246-A45B-93166BC4995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b="1" dirty="0"/>
              <a:t>Instructions:</a:t>
            </a:r>
            <a:endParaRPr lang="en-US" dirty="0"/>
          </a:p>
          <a:p>
            <a:pPr lvl="1"/>
            <a:r>
              <a:rPr lang="en-US" dirty="0"/>
              <a:t>For the next few moments, research amongst yourselves the answers to the following questions:</a:t>
            </a:r>
          </a:p>
          <a:p>
            <a:pPr lvl="1"/>
            <a:r>
              <a:rPr lang="en-US" dirty="0"/>
              <a:t>What is an API?</a:t>
            </a:r>
          </a:p>
          <a:p>
            <a:pPr lvl="1"/>
            <a:r>
              <a:rPr lang="en-US" dirty="0"/>
              <a:t>What does API stand for?</a:t>
            </a:r>
          </a:p>
          <a:p>
            <a:pPr lvl="1"/>
            <a:r>
              <a:rPr lang="en-US" dirty="0"/>
              <a:t>What are some examples of APIs? (Find links to specific APIs)</a:t>
            </a:r>
          </a:p>
          <a:p>
            <a:pPr lvl="1"/>
            <a:r>
              <a:rPr lang="en-US" dirty="0"/>
              <a:t>What do these specific APIs allow you as a developer to do?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37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F570-143F-E842-82A2-04AEAB2BF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Research (8:00 – 8:05, 5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DE30-40FF-7D41-B9CD-1FB1CA66B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Did You Find?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E607F0-4CA6-9741-82EB-62D30770D40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26B38-1B0F-8246-A45B-93166BC4995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1"/>
            <a:r>
              <a:rPr lang="en-US" dirty="0"/>
              <a:t>What is an API?</a:t>
            </a:r>
          </a:p>
          <a:p>
            <a:pPr lvl="1"/>
            <a:r>
              <a:rPr lang="en-US" dirty="0"/>
              <a:t>What does API stand for?</a:t>
            </a:r>
          </a:p>
          <a:p>
            <a:pPr lvl="1"/>
            <a:r>
              <a:rPr lang="en-US" dirty="0"/>
              <a:t>What are some examples of APIs? (Find links to specific APIs)</a:t>
            </a:r>
          </a:p>
          <a:p>
            <a:pPr lvl="1"/>
            <a:r>
              <a:rPr lang="en-US" dirty="0"/>
              <a:t>What do these specific APIs allow you as a developer to do?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78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0A016-89DB-C645-BC40-2D4992D7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Answers (8:05– 8:10, 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8990B7F-D849-604B-94F4-44A66C6920C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7B8DC-C4BA-3048-9F68-D20A8A5B41F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693964"/>
            <a:ext cx="9144000" cy="4212486"/>
          </a:xfrm>
        </p:spPr>
        <p:txBody>
          <a:bodyPr/>
          <a:lstStyle/>
          <a:p>
            <a:r>
              <a:rPr lang="en-US" sz="1600" dirty="0"/>
              <a:t>API stands for </a:t>
            </a:r>
            <a:r>
              <a:rPr lang="en-US" sz="1600" b="1" dirty="0"/>
              <a:t>Application Programming Interfaces</a:t>
            </a:r>
            <a:r>
              <a:rPr lang="en-US" sz="1600" dirty="0"/>
              <a:t>. </a:t>
            </a:r>
          </a:p>
          <a:p>
            <a:r>
              <a:rPr lang="en-US" sz="1600" dirty="0"/>
              <a:t>They provide a way for creating user code that utilizes other pre-built code to do various tasks. </a:t>
            </a:r>
          </a:p>
          <a:p>
            <a:r>
              <a:rPr lang="en-US" sz="1600" dirty="0"/>
              <a:t>It can be used to quickly retrieve data from another person's database, to utilize someone </a:t>
            </a:r>
            <a:r>
              <a:rPr lang="en-US" sz="1600" dirty="0" err="1"/>
              <a:t>elses</a:t>
            </a:r>
            <a:r>
              <a:rPr lang="en-US" sz="1600" dirty="0"/>
              <a:t> more complex functionality (like maps), or to control other hardware and software.</a:t>
            </a:r>
          </a:p>
          <a:p>
            <a:r>
              <a:rPr lang="en-US" sz="1600" dirty="0"/>
              <a:t>You save time not having to create your code. </a:t>
            </a:r>
          </a:p>
          <a:p>
            <a:r>
              <a:rPr lang="en-US" sz="1600" dirty="0"/>
              <a:t>Examples of Companies using other’s APIs</a:t>
            </a:r>
          </a:p>
          <a:p>
            <a:pPr lvl="1"/>
            <a:r>
              <a:rPr lang="en-US" sz="1600" dirty="0" err="1"/>
              <a:t>AirBNB</a:t>
            </a:r>
            <a:r>
              <a:rPr lang="en-US" sz="1600" dirty="0"/>
              <a:t> uses Google's API for maps </a:t>
            </a:r>
            <a:r>
              <a:rPr lang="en-US" sz="1600" dirty="0">
                <a:hlinkClick r:id="rId2"/>
              </a:rPr>
              <a:t>AirBNB</a:t>
            </a:r>
            <a:endParaRPr lang="en-US" sz="1600" dirty="0"/>
          </a:p>
          <a:p>
            <a:pPr lvl="1"/>
            <a:r>
              <a:rPr lang="en-US" sz="1600" dirty="0"/>
              <a:t>Google Searches for Weather uses the Weather API </a:t>
            </a:r>
            <a:r>
              <a:rPr lang="en-US" sz="1600" dirty="0">
                <a:hlinkClick r:id="rId3"/>
              </a:rPr>
              <a:t>Weather Search</a:t>
            </a:r>
            <a:endParaRPr lang="en-US" sz="1600" dirty="0"/>
          </a:p>
          <a:p>
            <a:pPr lvl="1"/>
            <a:r>
              <a:rPr lang="en-US" sz="1600" dirty="0"/>
              <a:t>Even jQuery is an API </a:t>
            </a:r>
            <a:r>
              <a:rPr lang="en-US" sz="1600" dirty="0">
                <a:hlinkClick r:id="rId4"/>
              </a:rPr>
              <a:t>jQuery</a:t>
            </a:r>
            <a:endParaRPr lang="en-US" sz="1600" dirty="0"/>
          </a:p>
          <a:p>
            <a:r>
              <a:rPr lang="en-US" sz="1600" dirty="0"/>
              <a:t>There are millions of APIs in existence.</a:t>
            </a:r>
          </a:p>
          <a:p>
            <a:r>
              <a:rPr lang="en-US" sz="1600" dirty="0"/>
              <a:t>JSON (JavaScript Object Notation) is a common format for sending data between APIs. </a:t>
            </a:r>
          </a:p>
          <a:p>
            <a:r>
              <a:rPr lang="en-US" sz="1600" dirty="0"/>
              <a:t>Questions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00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3355-DFD9-6A4B-914F-30CDF743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Fun (8:10 – 8:20, 10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B1D1F-31D3-B14C-9C28-19B8F44B6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D5AAF4-2A40-1544-B1A6-2512C6FA9EF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448F2-D5B2-3940-8DBC-3CF834922C5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https://rapidapi.com/divad12/api/numbers-1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Numbers API will take a string of numbers in various formats and return a fact regarding the input.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https://www.faceplusplus.com/face-detection/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response JSON is intended to analyze "sentiment" based on the image. </a:t>
            </a:r>
          </a:p>
          <a:p>
            <a:endParaRPr lang="en-US" dirty="0"/>
          </a:p>
          <a:p>
            <a:r>
              <a:rPr lang="en-US" dirty="0"/>
              <a:t>Values closer to 100 indicate greater likelihood.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person wearing a hat talking on a cell phone&#10;&#10;Description automatically generated">
            <a:extLst>
              <a:ext uri="{FF2B5EF4-FFF2-40B4-BE49-F238E27FC236}">
                <a16:creationId xmlns:a16="http://schemas.microsoft.com/office/drawing/2014/main" id="{02E935C3-B6D6-E74A-B6FB-53D31A0CF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868" y="2122714"/>
            <a:ext cx="1763839" cy="21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03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3355-DFD9-6A4B-914F-30CDF743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Fun (8:20 – 8:30, 10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B1D1F-31D3-B14C-9C28-19B8F44B6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Turn…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D5AAF4-2A40-1544-B1A6-2512C6FA9EF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448F2-D5B2-3940-8DBC-3CF834922C5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  <a:p>
            <a:pPr lvl="1"/>
            <a:r>
              <a:rPr lang="en-US" dirty="0"/>
              <a:t>Using the </a:t>
            </a:r>
            <a:r>
              <a:rPr lang="en-US" dirty="0">
                <a:hlinkClick r:id="rId2"/>
              </a:rPr>
              <a:t>RapidAPI library</a:t>
            </a:r>
            <a:r>
              <a:rPr lang="en-US" dirty="0"/>
              <a:t> as a starting point experiment with a few APIs of your own.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rapidapi.com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Note: You will need to create an account on </a:t>
            </a:r>
            <a:r>
              <a:rPr lang="en-US" dirty="0" err="1"/>
              <a:t>RapidAPI</a:t>
            </a:r>
            <a:r>
              <a:rPr lang="en-US" dirty="0"/>
              <a:t> first.</a:t>
            </a:r>
          </a:p>
          <a:p>
            <a:pPr lvl="1"/>
            <a:r>
              <a:rPr lang="en-US" dirty="0"/>
              <a:t>Note: Use the "free" filter, as some APIs require an subscription.</a:t>
            </a:r>
          </a:p>
          <a:p>
            <a:pPr lvl="1"/>
            <a:r>
              <a:rPr lang="en-US" dirty="0"/>
              <a:t>Note: Not all of the APIs are easy to use, just keep experimenting! 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91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OMDb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100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OMDb</a:t>
            </a:r>
            <a:r>
              <a:rPr lang="en-US" dirty="0"/>
              <a:t> API… (8:30 – 8:35, 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So… if all this data exists in the world and we have JSON being created, </a:t>
            </a:r>
          </a:p>
          <a:p>
            <a:pPr lvl="1"/>
            <a:r>
              <a:rPr lang="en-US" dirty="0"/>
              <a:t>how do we access the data?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http://www.omdbapi.com/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API provides a database of information on nearly every movie in existence.</a:t>
            </a:r>
          </a:p>
          <a:p>
            <a:endParaRPr lang="en-US" dirty="0"/>
          </a:p>
          <a:p>
            <a:r>
              <a:rPr lang="en-US" dirty="0"/>
              <a:t>Basic documentation and point out that in this API, </a:t>
            </a:r>
          </a:p>
          <a:p>
            <a:pPr lvl="1"/>
            <a:r>
              <a:rPr lang="en-US" dirty="0"/>
              <a:t>We "build" URLs that point to JSONs associated with various movies. </a:t>
            </a:r>
          </a:p>
          <a:p>
            <a:pPr lvl="1"/>
            <a:r>
              <a:rPr lang="en-US" dirty="0"/>
              <a:t>The parameters allow us to filter results. </a:t>
            </a:r>
          </a:p>
          <a:p>
            <a:r>
              <a:rPr lang="en-US" dirty="0"/>
              <a:t>The </a:t>
            </a:r>
            <a:r>
              <a:rPr lang="en-US" dirty="0" err="1"/>
              <a:t>OMDb</a:t>
            </a:r>
            <a:r>
              <a:rPr lang="en-US" dirty="0"/>
              <a:t> API is no longer a free API and requires an API key </a:t>
            </a:r>
          </a:p>
          <a:p>
            <a:pPr lvl="1"/>
            <a:r>
              <a:rPr lang="en-US" dirty="0">
                <a:hlinkClick r:id="rId3"/>
              </a:rPr>
              <a:t>apikey=trilogy 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The Example GUI generates a URL for a movie of your choice.</a:t>
            </a:r>
          </a:p>
          <a:p>
            <a:endParaRPr lang="en-US" dirty="0"/>
          </a:p>
          <a:p>
            <a:r>
              <a:rPr lang="en-US" dirty="0"/>
              <a:t>Example: </a:t>
            </a:r>
            <a:r>
              <a:rPr lang="en-US" dirty="0">
                <a:hlinkClick r:id="rId3"/>
              </a:rPr>
              <a:t>http://www.omdbapi.com/?t=Space+Jam&amp;apikey=trilogy</a:t>
            </a:r>
            <a:endParaRPr lang="en-US" dirty="0"/>
          </a:p>
          <a:p>
            <a:pPr marL="13970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37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OMDb</a:t>
            </a:r>
            <a:r>
              <a:rPr lang="en-US" dirty="0"/>
              <a:t> Your Turn With A Partner… (8:35 – 8:45, 10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http://www.omdbapi.com/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Go to the </a:t>
            </a:r>
            <a:r>
              <a:rPr lang="en-US" dirty="0">
                <a:hlinkClick r:id="rId2"/>
              </a:rPr>
              <a:t>OMDb API</a:t>
            </a:r>
            <a:r>
              <a:rPr lang="en-US" dirty="0"/>
              <a:t> then use the documentation to try to answer the following:</a:t>
            </a:r>
          </a:p>
          <a:p>
            <a:r>
              <a:rPr lang="en-US" dirty="0"/>
              <a:t>Without using the user interface, </a:t>
            </a:r>
          </a:p>
          <a:p>
            <a:pPr lvl="1"/>
            <a:r>
              <a:rPr lang="en-US" dirty="0"/>
              <a:t>how would I query the OMDB API to get all of the information related to the movie: Frozen?</a:t>
            </a:r>
          </a:p>
          <a:p>
            <a:pPr lvl="1"/>
            <a:endParaRPr lang="en-US" dirty="0"/>
          </a:p>
          <a:p>
            <a:r>
              <a:rPr lang="en-US" dirty="0"/>
              <a:t>Hint: you will have to build a URL of your own with the search parameters listed.</a:t>
            </a:r>
          </a:p>
          <a:p>
            <a:endParaRPr lang="en-US" dirty="0"/>
          </a:p>
          <a:p>
            <a:r>
              <a:rPr lang="en-US" dirty="0"/>
              <a:t>Note: The </a:t>
            </a:r>
            <a:r>
              <a:rPr lang="en-US" dirty="0" err="1"/>
              <a:t>OMDb</a:t>
            </a:r>
            <a:r>
              <a:rPr lang="en-US" dirty="0"/>
              <a:t> API now requires an API key. Here is your key: </a:t>
            </a:r>
          </a:p>
          <a:p>
            <a:pPr lvl="1"/>
            <a:r>
              <a:rPr lang="en-US" dirty="0"/>
              <a:t>?</a:t>
            </a:r>
            <a:r>
              <a:rPr lang="en-US" dirty="0" err="1"/>
              <a:t>api</a:t>
            </a:r>
            <a:r>
              <a:rPr lang="en-US" dirty="0"/>
              <a:t>=trilogy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6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BE4F-BDA6-214A-B311-8B12FD6F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Average Problem (6:10-6:25)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7C60B-39F6-EE47-81CC-3E7692663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PseudoCode</a:t>
            </a:r>
            <a:r>
              <a:rPr lang="en-US" dirty="0"/>
              <a:t> it first – DON’T GOOGLE THE ANSWER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98B9E9-B5AE-2247-A961-AD0879F1F4D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7CC71-3136-4D40-AB87-1B2EB408CEB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1102179"/>
            <a:ext cx="3845204" cy="3804271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Write a function that takes in an array of numbers and outputs the average of all the numbers.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Input: [ 1 , 4 , 7 ]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 4</a:t>
            </a:r>
          </a:p>
          <a:p>
            <a:pPr marL="1397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Input: [ 10, 5 ]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 7.5</a:t>
            </a:r>
          </a:p>
          <a:p>
            <a:pPr marL="1397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Input: [ 1.5, 3, 2.5, 1 ]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58956-E1C3-4D40-85FA-E1DC6A42FC0A}"/>
              </a:ext>
            </a:extLst>
          </p:cNvPr>
          <p:cNvSpPr txBox="1"/>
          <p:nvPr/>
        </p:nvSpPr>
        <p:spPr>
          <a:xfrm>
            <a:off x="4041320" y="1240531"/>
            <a:ext cx="49638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make a function expression.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loop through the values.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Accumulate the sum in a temp variable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Divide the the number of elements in the array</a:t>
            </a:r>
          </a:p>
        </p:txBody>
      </p:sp>
    </p:spTree>
    <p:extLst>
      <p:ext uri="{BB962C8B-B14F-4D97-AF65-F5344CB8AC3E}">
        <p14:creationId xmlns:p14="http://schemas.microsoft.com/office/powerpoint/2010/main" val="2596797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OMDb</a:t>
            </a:r>
            <a:r>
              <a:rPr lang="en-US" dirty="0"/>
              <a:t> Everyone… (8:45 – 8:55, 10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Let’s look at the URL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http://www.omdbapi.com/?t=Forrest+Gump&amp;y=&amp;plot=short&amp;apikey=trilogy</a:t>
            </a:r>
            <a:r>
              <a:rPr lang="en-US" dirty="0"/>
              <a:t> 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http:// - protocol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www.omdbapi.com/</a:t>
            </a:r>
            <a:r>
              <a:rPr lang="en-US" dirty="0">
                <a:solidFill>
                  <a:schemeClr val="tx1"/>
                </a:solidFill>
              </a:rPr>
              <a:t> - host / domain / server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? – beginning of query </a:t>
            </a:r>
            <a:r>
              <a:rPr lang="en-US" dirty="0"/>
              <a:t>string, </a:t>
            </a:r>
            <a:r>
              <a:rPr lang="en-US" dirty="0">
                <a:solidFill>
                  <a:schemeClr val="tx1"/>
                </a:solidFill>
              </a:rPr>
              <a:t>&amp; - more query strings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t=…Title (+==space), y=, plot=, </a:t>
            </a:r>
            <a:r>
              <a:rPr lang="en-US" dirty="0" err="1">
                <a:solidFill>
                  <a:schemeClr val="tx1"/>
                </a:solidFill>
              </a:rPr>
              <a:t>apikey</a:t>
            </a:r>
            <a:r>
              <a:rPr lang="en-US" dirty="0">
                <a:solidFill>
                  <a:schemeClr val="tx1"/>
                </a:solidFill>
              </a:rPr>
              <a:t>=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Then ask students how they would show multiple movies that meet a condition? </a:t>
            </a:r>
          </a:p>
          <a:p>
            <a:endParaRPr lang="en-US" dirty="0"/>
          </a:p>
          <a:p>
            <a:r>
              <a:rPr lang="en-US" dirty="0"/>
              <a:t>(i.e. how would you get all movies with the word Matrix in it). </a:t>
            </a:r>
          </a:p>
          <a:p>
            <a:endParaRPr lang="en-US" dirty="0"/>
          </a:p>
          <a:p>
            <a:r>
              <a:rPr lang="en-US" dirty="0"/>
              <a:t>SOLUTION: </a:t>
            </a:r>
            <a:r>
              <a:rPr lang="en-US" dirty="0">
                <a:solidFill>
                  <a:schemeClr val="bg1"/>
                </a:solidFill>
              </a:rPr>
              <a:t>Use the ?s format: 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http://www.omdbapi.com/?s=Matrix&amp;y=&amp;plot=short&amp;apikey=trilogy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56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AJAX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132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Query Demo: (8:55 – 9:05, 10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/Users/</a:t>
            </a:r>
            <a:r>
              <a:rPr lang="en-US" dirty="0" err="1"/>
              <a:t>greg</a:t>
            </a:r>
            <a:r>
              <a:rPr lang="en-US" dirty="0"/>
              <a:t>/Dropbox/git/RICHRIC201905FSF2/06-ajax/01-Activities/02-Ajax_OMDB/single-</a:t>
            </a:r>
            <a:r>
              <a:rPr lang="en-US" dirty="0" err="1"/>
              <a:t>ajax.html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Parts of the AJAX call:</a:t>
            </a:r>
          </a:p>
          <a:p>
            <a:pPr lvl="1"/>
            <a:r>
              <a:rPr lang="en-US" dirty="0"/>
              <a:t>The </a:t>
            </a:r>
            <a:r>
              <a:rPr lang="en-US" dirty="0" err="1"/>
              <a:t>queryURL</a:t>
            </a:r>
            <a:r>
              <a:rPr lang="en-US" dirty="0"/>
              <a:t> which points to the JSON</a:t>
            </a:r>
          </a:p>
          <a:p>
            <a:pPr lvl="1"/>
            <a:r>
              <a:rPr lang="en-US" dirty="0"/>
              <a:t>The GET method which tells JavaScript to download the JSON</a:t>
            </a:r>
          </a:p>
          <a:p>
            <a:pPr lvl="1"/>
            <a:r>
              <a:rPr lang="en-US" dirty="0"/>
              <a:t>The then function which tells JavaScript to run the code inside ONLY when done with the download</a:t>
            </a:r>
          </a:p>
          <a:p>
            <a:pPr lvl="1"/>
            <a:r>
              <a:rPr lang="en-US" dirty="0"/>
              <a:t>Most importantly: all of the data is being stored in the response object</a:t>
            </a:r>
          </a:p>
          <a:p>
            <a:pPr lvl="1"/>
            <a:r>
              <a:rPr lang="en-US" dirty="0"/>
              <a:t>Lastly:: </a:t>
            </a:r>
          </a:p>
          <a:p>
            <a:pPr lvl="2"/>
            <a:r>
              <a:rPr lang="en-US" dirty="0"/>
              <a:t>all the code past line 26 happens before the results of our API call are logged. </a:t>
            </a:r>
          </a:p>
          <a:p>
            <a:pPr lvl="2"/>
            <a:r>
              <a:rPr lang="en-US" dirty="0"/>
              <a:t>Even though that happens first lexically.</a:t>
            </a:r>
          </a:p>
          <a:p>
            <a:r>
              <a:rPr lang="en-US" dirty="0"/>
              <a:t>That’s the ‘A’ in AJAX – Asynchronous!</a:t>
            </a: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5459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366F-C51F-6746-92C5-6B20E2E3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Query Demo: (8:55 – 9:05, 10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5C74095-6FDA-874D-91E8-64E604155B3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FED83-2473-F540-B7BD-9F46A207E6AF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685800"/>
            <a:ext cx="9144000" cy="4220650"/>
          </a:xfrm>
        </p:spPr>
        <p:txBody>
          <a:bodyPr/>
          <a:lstStyle/>
          <a:p>
            <a:r>
              <a:rPr lang="en-US" dirty="0"/>
              <a:t>What is the  .</a:t>
            </a:r>
            <a:r>
              <a:rPr lang="en-US" b="1" dirty="0"/>
              <a:t>then</a:t>
            </a:r>
            <a:r>
              <a:rPr lang="en-US" dirty="0"/>
              <a:t> method for?</a:t>
            </a:r>
          </a:p>
          <a:p>
            <a:r>
              <a:rPr lang="en-US" dirty="0"/>
              <a:t>Why does the code after the AJAX request happen before the API results are logged?</a:t>
            </a:r>
          </a:p>
          <a:p>
            <a:r>
              <a:rPr lang="en-US" dirty="0"/>
              <a:t>JavaScript is </a:t>
            </a:r>
            <a:r>
              <a:rPr lang="en-US" b="1" i="1" dirty="0"/>
              <a:t>synchronous</a:t>
            </a:r>
            <a:r>
              <a:rPr lang="en-US" dirty="0"/>
              <a:t> in nature. The code is executed one line at a time.</a:t>
            </a:r>
          </a:p>
          <a:p>
            <a:r>
              <a:rPr lang="en-US" dirty="0"/>
              <a:t>This makes the language easier to pick up: executes in the order one might expect.</a:t>
            </a:r>
          </a:p>
          <a:p>
            <a:r>
              <a:rPr lang="en-US" dirty="0"/>
              <a:t>But what if our API call takes a MINUTES to come back?</a:t>
            </a:r>
          </a:p>
          <a:p>
            <a:r>
              <a:rPr lang="en-US" dirty="0"/>
              <a:t>Waiting for the API call to complete doesn't provide a good user experience. </a:t>
            </a:r>
          </a:p>
          <a:p>
            <a:r>
              <a:rPr lang="en-US" dirty="0"/>
              <a:t>JavaScript can </a:t>
            </a:r>
            <a:r>
              <a:rPr lang="en-US" b="1" i="1" dirty="0"/>
              <a:t>BEHAVE</a:t>
            </a:r>
            <a:r>
              <a:rPr lang="en-US" dirty="0"/>
              <a:t> asynchronously through the use of </a:t>
            </a:r>
            <a:r>
              <a:rPr lang="en-US" b="1" i="1" dirty="0"/>
              <a:t>callback</a:t>
            </a:r>
            <a:r>
              <a:rPr lang="en-US" dirty="0"/>
              <a:t> functions and </a:t>
            </a:r>
            <a:r>
              <a:rPr lang="en-US" b="1" i="1" dirty="0"/>
              <a:t>promises</a:t>
            </a:r>
            <a:r>
              <a:rPr lang="en-US" dirty="0"/>
              <a:t>.</a:t>
            </a:r>
          </a:p>
          <a:p>
            <a:r>
              <a:rPr lang="en-US" dirty="0"/>
              <a:t>We have already callbacks with </a:t>
            </a:r>
            <a:r>
              <a:rPr lang="en-US" dirty="0" err="1"/>
              <a:t>setTimeout</a:t>
            </a:r>
            <a:r>
              <a:rPr lang="en-US" dirty="0"/>
              <a:t> and </a:t>
            </a:r>
            <a:r>
              <a:rPr lang="en-US" dirty="0" err="1"/>
              <a:t>setInterval</a:t>
            </a:r>
            <a:r>
              <a:rPr lang="en-US" dirty="0"/>
              <a:t>. </a:t>
            </a:r>
          </a:p>
          <a:p>
            <a:r>
              <a:rPr lang="en-US" dirty="0"/>
              <a:t>We pass </a:t>
            </a:r>
            <a:r>
              <a:rPr lang="en-US" dirty="0" err="1"/>
              <a:t>setTimeout</a:t>
            </a:r>
            <a:r>
              <a:rPr lang="en-US" dirty="0"/>
              <a:t> and </a:t>
            </a:r>
            <a:r>
              <a:rPr lang="en-US" dirty="0" err="1"/>
              <a:t>setInterval</a:t>
            </a:r>
            <a:r>
              <a:rPr lang="en-US" dirty="0"/>
              <a:t> callback functions to execute whenever they're ready.</a:t>
            </a:r>
          </a:p>
          <a:p>
            <a:r>
              <a:rPr lang="en-US" b="1" i="1" dirty="0"/>
              <a:t>Promises</a:t>
            </a:r>
            <a:r>
              <a:rPr lang="en-US" dirty="0"/>
              <a:t> are similar. </a:t>
            </a:r>
          </a:p>
          <a:p>
            <a:r>
              <a:rPr lang="en-US" dirty="0"/>
              <a:t>The .</a:t>
            </a:r>
            <a:r>
              <a:rPr lang="en-US" b="1" i="1" dirty="0"/>
              <a:t>then</a:t>
            </a:r>
            <a:r>
              <a:rPr lang="en-US" dirty="0"/>
              <a:t> function is an example of a </a:t>
            </a:r>
            <a:r>
              <a:rPr lang="en-US" b="1" i="1" dirty="0"/>
              <a:t>promise</a:t>
            </a:r>
            <a:r>
              <a:rPr lang="en-US" dirty="0"/>
              <a:t>.</a:t>
            </a:r>
          </a:p>
          <a:p>
            <a:r>
              <a:rPr lang="en-US" dirty="0"/>
              <a:t>This is essentially a function that "</a:t>
            </a:r>
            <a:r>
              <a:rPr lang="en-US" b="1" i="1" dirty="0"/>
              <a:t>promises</a:t>
            </a:r>
            <a:r>
              <a:rPr lang="en-US" dirty="0"/>
              <a:t>" to be executed at some point. </a:t>
            </a:r>
          </a:p>
          <a:p>
            <a:r>
              <a:rPr lang="en-US" dirty="0"/>
              <a:t>In this case, whenever our data comes back from the API. </a:t>
            </a:r>
          </a:p>
          <a:p>
            <a:r>
              <a:rPr lang="en-US" dirty="0"/>
              <a:t>We describe what we want to happen by passing a </a:t>
            </a:r>
            <a:r>
              <a:rPr lang="en-US" b="1" i="1" dirty="0"/>
              <a:t>callback</a:t>
            </a:r>
            <a:r>
              <a:rPr lang="en-US" dirty="0"/>
              <a:t> function as a parameter into our </a:t>
            </a:r>
            <a:r>
              <a:rPr lang="en-US" b="1" dirty="0"/>
              <a:t>promise</a:t>
            </a:r>
            <a:r>
              <a:rPr lang="en-US" dirty="0"/>
              <a:t>.</a:t>
            </a:r>
          </a:p>
          <a:p>
            <a:r>
              <a:rPr lang="en-US" dirty="0"/>
              <a:t>In short, because the AJAX request takes a certain amount of time, our code after AJAX call executes in the meantime. </a:t>
            </a:r>
          </a:p>
          <a:p>
            <a:r>
              <a:rPr lang="en-US" dirty="0"/>
              <a:t>Remember, AJAX stands for ASYNCHRONOUS JavaScript and XML.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0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05F9-42B2-5542-A860-A62D436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Query Demo: (8:55 – 9:05, 10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48983-FBEE-4E4F-8838-1BCEF437E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Multiple Movie Query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63DF67C-102B-744C-A7A6-0FC688620E7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DB28F-A231-BA4B-84C9-F1B93C4A21C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/Users/</a:t>
            </a:r>
            <a:r>
              <a:rPr lang="en-US" dirty="0" err="1"/>
              <a:t>greg</a:t>
            </a:r>
            <a:r>
              <a:rPr lang="en-US" dirty="0"/>
              <a:t>/Dropbox/git/RICHRIC201905FSF2/06-ajax/01-Activities/02-Ajax_OMDB/multiple-</a:t>
            </a:r>
            <a:r>
              <a:rPr lang="en-US" dirty="0" err="1"/>
              <a:t>ajax.html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59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05F9-42B2-5542-A860-A62D436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Query: (9:05 – 9:20, 15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48983-FBEE-4E4F-8838-1BCEF437E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Turn…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63DF67C-102B-744C-A7A6-0FC688620E7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DB28F-A231-BA4B-84C9-F1B93C4A21C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/Users/</a:t>
            </a:r>
            <a:r>
              <a:rPr lang="en-US" dirty="0" err="1"/>
              <a:t>greg</a:t>
            </a:r>
            <a:r>
              <a:rPr lang="en-US" dirty="0"/>
              <a:t>/Dropbox/git/RICHRIC201905FSF2/06-ajax/01-Activities/02-Ajax_OMDB/single-</a:t>
            </a:r>
            <a:r>
              <a:rPr lang="en-US" dirty="0" err="1"/>
              <a:t>ajax.html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Using the example AJAX code </a:t>
            </a:r>
          </a:p>
          <a:p>
            <a:pPr lvl="1"/>
            <a:r>
              <a:rPr lang="en-US" dirty="0"/>
              <a:t>create an AJAX call to the </a:t>
            </a:r>
            <a:r>
              <a:rPr lang="en-US" dirty="0" err="1"/>
              <a:t>OMDb</a:t>
            </a:r>
            <a:r>
              <a:rPr lang="en-US" dirty="0"/>
              <a:t> API of your own.</a:t>
            </a:r>
          </a:p>
          <a:p>
            <a:pPr lvl="1"/>
            <a:r>
              <a:rPr lang="en-US" dirty="0"/>
              <a:t>Then try logging any property about the movie to your console.</a:t>
            </a:r>
          </a:p>
        </p:txBody>
      </p:sp>
    </p:spTree>
    <p:extLst>
      <p:ext uri="{BB962C8B-B14F-4D97-AF65-F5344CB8AC3E}">
        <p14:creationId xmlns:p14="http://schemas.microsoft.com/office/powerpoint/2010/main" val="76919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BEBF5-4FBD-0944-8401-D4AC292BE17E}"/>
              </a:ext>
            </a:extLst>
          </p:cNvPr>
          <p:cNvSpPr txBox="1"/>
          <p:nvPr/>
        </p:nvSpPr>
        <p:spPr>
          <a:xfrm>
            <a:off x="2459086" y="984661"/>
            <a:ext cx="446125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Break</a:t>
            </a:r>
          </a:p>
          <a:p>
            <a:pPr algn="ctr"/>
            <a:r>
              <a:rPr lang="en-US" sz="3600" dirty="0"/>
              <a:t>11:50 – 12:30</a:t>
            </a:r>
          </a:p>
        </p:txBody>
      </p:sp>
    </p:spTree>
    <p:extLst>
      <p:ext uri="{BB962C8B-B14F-4D97-AF65-F5344CB8AC3E}">
        <p14:creationId xmlns:p14="http://schemas.microsoft.com/office/powerpoint/2010/main" val="1583305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4CE7-6673-C54E-9889-70DD37B8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Average Answer (6:25 – 6:30)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6EBA81-C2D0-BE4A-84F8-9D49DE3FA1F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9A646-7780-0048-AC6C-4858EA853E6D}"/>
              </a:ext>
            </a:extLst>
          </p:cNvPr>
          <p:cNvSpPr txBox="1"/>
          <p:nvPr/>
        </p:nvSpPr>
        <p:spPr>
          <a:xfrm>
            <a:off x="604157" y="840921"/>
            <a:ext cx="59410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average = function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var sum = 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for (var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numArr.length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sum +=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sum /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numArr.length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[1, 2, 3, 4];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=0..9)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[i-1]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(prompt(“Enter a grade”));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828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Items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825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Administration… (6:30-7:00)</a:t>
            </a:r>
            <a:endParaRPr dirty="0"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5F05A3-243E-5743-A5AE-8ACF2637D5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F3F14-6B73-A342-96A2-6B3A0098757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79228"/>
            <a:ext cx="9144000" cy="4127222"/>
          </a:xfrm>
        </p:spPr>
        <p:txBody>
          <a:bodyPr/>
          <a:lstStyle/>
          <a:p>
            <a:r>
              <a:rPr lang="en-US" dirty="0"/>
              <a:t>Homework #5 (Trivia Game)</a:t>
            </a:r>
          </a:p>
          <a:p>
            <a:pPr lvl="1"/>
            <a:r>
              <a:rPr lang="en-US" dirty="0"/>
              <a:t>Due Tuesday, June 18, @11:59pm</a:t>
            </a:r>
          </a:p>
          <a:p>
            <a:pPr lvl="1"/>
            <a:r>
              <a:rPr lang="en-US" dirty="0"/>
              <a:t>Turn in whatever you have!</a:t>
            </a:r>
          </a:p>
          <a:p>
            <a:r>
              <a:rPr lang="en-US" dirty="0"/>
              <a:t>Homework #6 (GIPHY.COM)</a:t>
            </a:r>
          </a:p>
          <a:p>
            <a:pPr lvl="1"/>
            <a:r>
              <a:rPr lang="en-US" dirty="0"/>
              <a:t>Due Tuesday, June 25</a:t>
            </a:r>
            <a:r>
              <a:rPr lang="en-US" baseline="30000" dirty="0"/>
              <a:t>th</a:t>
            </a:r>
            <a:r>
              <a:rPr lang="en-US" dirty="0"/>
              <a:t>, @11:59pm</a:t>
            </a:r>
          </a:p>
          <a:p>
            <a:pPr lvl="1"/>
            <a:r>
              <a:rPr lang="en-US" dirty="0"/>
              <a:t>Turn in whatever you have!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Use Tutors if you need them</a:t>
            </a:r>
          </a:p>
          <a:p>
            <a:endParaRPr lang="en-US" dirty="0"/>
          </a:p>
          <a:p>
            <a:r>
              <a:rPr lang="en-US" dirty="0"/>
              <a:t>When you get a SURVEY, be BRUTALLY HONEST!</a:t>
            </a:r>
          </a:p>
          <a:p>
            <a:endParaRPr lang="en-US" dirty="0"/>
          </a:p>
          <a:p>
            <a:r>
              <a:rPr lang="en-US" dirty="0"/>
              <a:t>Sign into </a:t>
            </a:r>
            <a:r>
              <a:rPr lang="en-US" dirty="0" err="1"/>
              <a:t>BootCampSpot</a:t>
            </a:r>
            <a:r>
              <a:rPr lang="en-US" dirty="0"/>
              <a:t> and mark your attendance</a:t>
            </a:r>
          </a:p>
          <a:p>
            <a:endParaRPr lang="en-US" dirty="0"/>
          </a:p>
          <a:p>
            <a:r>
              <a:rPr lang="en-US" dirty="0"/>
              <a:t>Any Questions from Last Time?</a:t>
            </a:r>
          </a:p>
          <a:p>
            <a:endParaRPr lang="en-US" dirty="0"/>
          </a:p>
          <a:p>
            <a:r>
              <a:rPr lang="en-US" dirty="0"/>
              <a:t>Sam… Homework Description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3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7A80-08F6-C54C-B59F-1EE34E0A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</a:t>
            </a:r>
            <a:br>
              <a:rPr lang="en-US" dirty="0"/>
            </a:br>
            <a:r>
              <a:rPr lang="en-US" dirty="0"/>
              <a:t>(How’re we doing?)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7F658-D12E-AE44-8D0C-04943AAAB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4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0BB-C8E3-744D-8BDF-0B617C7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CheckPoint</a:t>
            </a:r>
            <a:r>
              <a:rPr lang="en-US" dirty="0"/>
              <a:t> Overview… (6:30-7:00)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FEFE3A-DD44-2E47-A79F-A5080D6C6B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FF83-66EA-174D-93F7-97576688A36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31520"/>
            <a:ext cx="9144000" cy="4174930"/>
          </a:xfrm>
        </p:spPr>
        <p:txBody>
          <a:bodyPr/>
          <a:lstStyle/>
          <a:p>
            <a:r>
              <a:rPr lang="en-US" dirty="0"/>
              <a:t>Short multiple choice assessment to check their understanding of JavaScript / </a:t>
            </a:r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Don’t be nervous about the Checkpoint:</a:t>
            </a:r>
          </a:p>
          <a:p>
            <a:pPr lvl="1"/>
            <a:r>
              <a:rPr lang="en-US" dirty="0"/>
              <a:t>"This will not affect your grade or graduation requirements."</a:t>
            </a:r>
          </a:p>
          <a:p>
            <a:pPr lvl="1"/>
            <a:r>
              <a:rPr lang="en-US" dirty="0"/>
              <a:t>"This is not like the tests and quizzes you might be used to from school or college. </a:t>
            </a:r>
          </a:p>
          <a:p>
            <a:pPr lvl="1"/>
            <a:r>
              <a:rPr lang="en-US" dirty="0"/>
              <a:t>The purpose of these tests is not to motivate you to study or punish you for struggling."</a:t>
            </a:r>
          </a:p>
          <a:p>
            <a:pPr lvl="1"/>
            <a:r>
              <a:rPr lang="en-US" dirty="0"/>
              <a:t>"This is as much a test of me as an instructor and of the course content as it is of you. </a:t>
            </a:r>
          </a:p>
          <a:p>
            <a:pPr lvl="1"/>
            <a:r>
              <a:rPr lang="en-US" dirty="0"/>
              <a:t>We are here to ensure your success, and this is one of the tools we use to make sure we are doing that effectively. </a:t>
            </a:r>
          </a:p>
          <a:p>
            <a:pPr lvl="1"/>
            <a:r>
              <a:rPr lang="en-US" dirty="0"/>
              <a:t>This class moves </a:t>
            </a:r>
            <a:r>
              <a:rPr lang="en-US" i="1" dirty="0"/>
              <a:t>fast</a:t>
            </a:r>
            <a:r>
              <a:rPr lang="en-US" dirty="0"/>
              <a:t>, so if some or all of you misunderstand something important we as an instructional team need to find out as fast as possible so we can help."</a:t>
            </a:r>
          </a:p>
          <a:p>
            <a:pPr lvl="1"/>
            <a:r>
              <a:rPr lang="en-US" dirty="0"/>
              <a:t>"Long story short, this quiz can not hurt you. Only help you."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0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0BB-C8E3-744D-8BDF-0B617C7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CheckPoint</a:t>
            </a:r>
            <a:r>
              <a:rPr lang="en-US" dirty="0"/>
              <a:t> Overview… (6:30-7:00)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FEFE3A-DD44-2E47-A79F-A5080D6C6B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FF83-66EA-174D-93F7-97576688A36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31520"/>
            <a:ext cx="9144000" cy="4174930"/>
          </a:xfrm>
        </p:spPr>
        <p:txBody>
          <a:bodyPr/>
          <a:lstStyle/>
          <a:p>
            <a:r>
              <a:rPr lang="en-US" dirty="0"/>
              <a:t>Read carefully and</a:t>
            </a:r>
          </a:p>
          <a:p>
            <a:r>
              <a:rPr lang="en-US" dirty="0"/>
              <a:t>Focus on thinking about the right answer </a:t>
            </a:r>
          </a:p>
          <a:p>
            <a:r>
              <a:rPr lang="en-US" dirty="0"/>
              <a:t>rather than using any test-taking skills they may have learned:</a:t>
            </a:r>
          </a:p>
          <a:p>
            <a:pPr lvl="1"/>
            <a:r>
              <a:rPr lang="en-US" dirty="0"/>
              <a:t>"There are no silly answers or obvious throwaway responses on this quiz, </a:t>
            </a:r>
          </a:p>
          <a:p>
            <a:pPr lvl="1"/>
            <a:r>
              <a:rPr lang="en-US" dirty="0"/>
              <a:t>because those kinds of answers reduce the likelihood that we'll be able to figure out whether we've taught something effectively."</a:t>
            </a:r>
          </a:p>
          <a:p>
            <a:pPr lvl="1"/>
            <a:r>
              <a:rPr lang="en-US" dirty="0"/>
              <a:t>"Test taking strategies you may have learned for standardized tests </a:t>
            </a:r>
            <a:r>
              <a:rPr lang="en-US" i="1" dirty="0"/>
              <a:t>will not work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so instead of focusing on eliminating wrong answers or looking for sneaky context cues, </a:t>
            </a:r>
          </a:p>
          <a:p>
            <a:pPr lvl="1"/>
            <a:r>
              <a:rPr lang="en-US" dirty="0"/>
              <a:t>read the question and each of the possible choices carefully."</a:t>
            </a:r>
          </a:p>
          <a:p>
            <a:r>
              <a:rPr lang="en-US" dirty="0"/>
              <a:t>REMEMBER: the purpose of this is to help you, </a:t>
            </a:r>
          </a:p>
          <a:p>
            <a:r>
              <a:rPr lang="en-US" dirty="0"/>
              <a:t>REMEMBER: the outcome does not impact their grade or graduation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32991510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1489</Words>
  <Application>Microsoft Macintosh PowerPoint</Application>
  <PresentationFormat>On-screen Show (16:9)</PresentationFormat>
  <Paragraphs>305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Calibri</vt:lpstr>
      <vt:lpstr>Arial</vt:lpstr>
      <vt:lpstr>Courier New</vt:lpstr>
      <vt:lpstr>Roboto Thin</vt:lpstr>
      <vt:lpstr>Roboto</vt:lpstr>
      <vt:lpstr>Roboto Light</vt:lpstr>
      <vt:lpstr>Roboto Medium</vt:lpstr>
      <vt:lpstr>Amatic SC</vt:lpstr>
      <vt:lpstr>Simple Light</vt:lpstr>
      <vt:lpstr>Unbranded</vt:lpstr>
      <vt:lpstr>Lesson 5.1</vt:lpstr>
      <vt:lpstr>PreClass Drill</vt:lpstr>
      <vt:lpstr>JavaScript – Average Problem (6:10-6:25)</vt:lpstr>
      <vt:lpstr>JavaScript Average Answer (6:25 – 6:30)</vt:lpstr>
      <vt:lpstr>Admin Items</vt:lpstr>
      <vt:lpstr>Administration… (6:30-7:00)</vt:lpstr>
      <vt:lpstr>CHECKPOINT (How’re we doing?)</vt:lpstr>
      <vt:lpstr>CheckPoint Overview… (6:30-7:00)</vt:lpstr>
      <vt:lpstr>CheckPoint Overview… (6:30-7:00)</vt:lpstr>
      <vt:lpstr>Take the Checkpoint - 10 Minutes</vt:lpstr>
      <vt:lpstr>Today’s Class</vt:lpstr>
      <vt:lpstr>Today’s Plan (7:00 – 7:05, 5 mins)  </vt:lpstr>
      <vt:lpstr>Let’s Get Some  API Accounts</vt:lpstr>
      <vt:lpstr>Coin Flipper (7:05 – 7:15, 10 mins)</vt:lpstr>
      <vt:lpstr>CustomerObject Parsing And JSON</vt:lpstr>
      <vt:lpstr>CustomerObject Parsing (7:15 – 7:20, 5 mins)</vt:lpstr>
      <vt:lpstr>CustomerObject Parsing (7:20 – 7:25, 5 mins)</vt:lpstr>
      <vt:lpstr>JSON And APIs</vt:lpstr>
      <vt:lpstr>Install JSON Formatter (7:25 – 7:30, 5 mins)</vt:lpstr>
      <vt:lpstr>NYT Scraper (7:35 – 7:45, 10 mins)</vt:lpstr>
      <vt:lpstr>NYT Scraper (7:45 – 7:50, 5 mins)</vt:lpstr>
      <vt:lpstr>API Research (7:50 – 8:00, 10 mins)</vt:lpstr>
      <vt:lpstr>API Research (8:00 – 8:05, 5 mins)</vt:lpstr>
      <vt:lpstr>API Answers (8:05– 8:10, 5 mins)</vt:lpstr>
      <vt:lpstr>API Fun (8:10 – 8:20, 10 mins)</vt:lpstr>
      <vt:lpstr>API Fun (8:20 – 8:30, 10 mins)</vt:lpstr>
      <vt:lpstr>OMDb</vt:lpstr>
      <vt:lpstr>OMDb API… (8:30 – 8:35, 5 mins)</vt:lpstr>
      <vt:lpstr>OMDb Your Turn With A Partner… (8:35 – 8:45, 10 mins)</vt:lpstr>
      <vt:lpstr>OMDb Everyone… (8:45 – 8:55, 10 mins)</vt:lpstr>
      <vt:lpstr>AJAX</vt:lpstr>
      <vt:lpstr>AJAX Query Demo: (8:55 – 9:05, 10 mins)</vt:lpstr>
      <vt:lpstr>AJAX Query Demo: (8:55 – 9:05, 10 mins)</vt:lpstr>
      <vt:lpstr>AJAX Query Demo: (8:55 – 9:05, 10 mins)</vt:lpstr>
      <vt:lpstr>AJAX Query: (9:05 – 9:20, 15 mins)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5.1</dc:title>
  <cp:lastModifiedBy>Greg Smith</cp:lastModifiedBy>
  <cp:revision>160</cp:revision>
  <dcterms:modified xsi:type="dcterms:W3CDTF">2019-06-14T01:55:23Z</dcterms:modified>
</cp:coreProperties>
</file>